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69EE4B-8F7A-8747-E39B-6CDF22752987}" v="2" dt="2026-09-03T09:16:52.1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5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A6A6"/>
          </a:solidFill>
          <a:ln w="12700">
            <a:solidFill>
              <a:srgbClr val="10A6A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37744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3B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QMS CONSULTING (PTY) LTD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9418320" y="237744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6B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ANIMATED STORYBOARD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B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 rot="1200000">
            <a:off x="8046720" y="320040"/>
            <a:ext cx="3749040" cy="3749040"/>
          </a:xfrm>
          <a:prstGeom prst="arc">
            <a:avLst/>
          </a:prstGeom>
          <a:solidFill>
            <a:srgbClr val="10A6A6">
              <a:alpha val="92000"/>
            </a:srgbClr>
          </a:solidFill>
          <a:ln w="12700">
            <a:solidFill>
              <a:srgbClr val="10A6A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555480" y="4526280"/>
            <a:ext cx="1691640" cy="1691640"/>
          </a:xfrm>
          <a:prstGeom prst="ellipse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6400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4C542"/>
                </a:solidFill>
              </a:rPr>
              <a:t>QMS CONSULTING (PTY) LTD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6675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</a:rPr>
              <a:t>A new pricing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</a:rPr>
              <a:t>structure is here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13232" y="2999232"/>
            <a:ext cx="5943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9EEEE"/>
                </a:solidFill>
              </a:rPr>
              <a:t>Animated storyboard deck for a blue-collar workforce audience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13232" y="3822192"/>
            <a:ext cx="1207008" cy="347472"/>
          </a:xfrm>
          <a:prstGeom prst="rect">
            <a:avLst/>
          </a:prstGeom>
          <a:solidFill>
            <a:srgbClr val="10A6A6"/>
          </a:solidFill>
          <a:ln>
            <a:solidFill>
              <a:srgbClr val="10A6A6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QUICK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057400" y="3822192"/>
            <a:ext cx="1207008" cy="347472"/>
          </a:xfrm>
          <a:prstGeom prst="rect">
            <a:avLst/>
          </a:prstGeom>
          <a:solidFill>
            <a:srgbClr val="F26B5E"/>
          </a:solidFill>
          <a:ln>
            <a:solidFill>
              <a:srgbClr val="F26B5E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SIMPLE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401568" y="3822192"/>
            <a:ext cx="1572768" cy="347472"/>
          </a:xfrm>
          <a:prstGeom prst="rect">
            <a:avLst/>
          </a:prstGeom>
          <a:solidFill>
            <a:srgbClr val="48A868"/>
          </a:solidFill>
          <a:ln>
            <a:solidFill>
              <a:srgbClr val="48A868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TRANSPARENT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120640" y="3822192"/>
            <a:ext cx="1874520" cy="347472"/>
          </a:xfrm>
          <a:prstGeom prst="rect">
            <a:avLst/>
          </a:prstGeom>
          <a:solidFill>
            <a:srgbClr val="F4C542"/>
          </a:solidFill>
          <a:ln>
            <a:solidFill>
              <a:srgbClr val="F4C542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PEACE OF MIND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3232" y="5989320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9D7D7"/>
                </a:solidFill>
              </a:rPr>
              <a:t>60–90 second master film  |  16:9  |  English voiceover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CREATIVE DIRECTION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Simple, relatable and responsible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Designed for workplace screens, WhatsApp and social media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03504" y="2331720"/>
            <a:ext cx="10972800" cy="502920"/>
          </a:xfrm>
          <a:prstGeom prst="roundRect">
            <a:avLst>
              <a:gd name="adj" fmla="val 10909"/>
            </a:avLst>
          </a:prstGeom>
          <a:solidFill>
            <a:srgbClr val="E7F5F4"/>
          </a:solidFill>
          <a:ln w="12700">
            <a:solidFill>
              <a:srgbClr val="E7F5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43230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AUDIENCE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148840" y="241401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3238"/>
                </a:solidFill>
              </a:rPr>
              <a:t>Security, cleaning, driving, technical and warehouse teams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3504" y="2990088"/>
            <a:ext cx="10972800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CE8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09067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LOOK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148840" y="3072384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3238"/>
                </a:solidFill>
              </a:rPr>
              <a:t>Friendly 2D animation with bold shapes and large icons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03504" y="3648456"/>
            <a:ext cx="10972800" cy="502920"/>
          </a:xfrm>
          <a:prstGeom prst="roundRect">
            <a:avLst>
              <a:gd name="adj" fmla="val 10909"/>
            </a:avLst>
          </a:prstGeom>
          <a:solidFill>
            <a:srgbClr val="E7F5F4"/>
          </a:solidFill>
          <a:ln w="12700">
            <a:solidFill>
              <a:srgbClr val="E7F5F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374904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TONE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148840" y="3730752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3238"/>
                </a:solidFill>
              </a:rPr>
              <a:t>Helpful, reassuring and transparent, never pushy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03504" y="4306824"/>
            <a:ext cx="10972800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CE8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4407408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PACE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148840" y="4389120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3238"/>
                </a:solidFill>
              </a:rPr>
              <a:t>Short phrases, clear pauses and one action at a time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03504" y="4965192"/>
            <a:ext cx="10972800" cy="502920"/>
          </a:xfrm>
          <a:prstGeom prst="roundRect">
            <a:avLst>
              <a:gd name="adj" fmla="val 10909"/>
            </a:avLst>
          </a:prstGeom>
          <a:solidFill>
            <a:srgbClr val="E7F5F4"/>
          </a:solidFill>
          <a:ln w="12700">
            <a:solidFill>
              <a:srgbClr val="E7F5F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5065776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ACCESSIBILITY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148840" y="5047488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3238"/>
                </a:solidFill>
              </a:rPr>
              <a:t>Large type, high contrast and captions throughout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SCENE 1 •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Life happens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Storyboard frame and production direction</a:t>
            </a:r>
            <a:endParaRPr lang="en-US" sz="1400" dirty="0"/>
          </a:p>
        </p:txBody>
      </p:sp>
      <p:pic>
        <p:nvPicPr>
          <p:cNvPr id="5" name="Image 0" descr="/mnt/data/1bf5ce147f.jpeg"/>
          <p:cNvPicPr>
            <a:picLocks noChangeAspect="1"/>
          </p:cNvPicPr>
          <p:nvPr/>
        </p:nvPicPr>
        <p:blipFill>
          <a:blip r:embed="rId3"/>
          <a:srcRect t="7760" b="7760"/>
          <a:stretch/>
        </p:blipFill>
        <p:spPr>
          <a:xfrm>
            <a:off x="5897880" y="658368"/>
            <a:ext cx="5715000" cy="3218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3968496"/>
            <a:ext cx="5715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E5E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" y="24231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VOICEOVER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706624"/>
            <a:ext cx="4892040" cy="9875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238"/>
                </a:solidFill>
              </a:rPr>
              <a:t>Sometimes life brings unexpected expenses, such as school costs, a vehicle repair or an urgent household need.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1792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A6A6"/>
                </a:solidFill>
              </a:rPr>
              <a:t>ON-SCREEN TEXT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7920" y="4553712"/>
            <a:ext cx="2148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UNEXPECTED EXPENSES?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4108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6B5E"/>
                </a:solidFill>
              </a:rPr>
              <a:t>ANIMATION / SFX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641080" y="4553712"/>
            <a:ext cx="254203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8"/>
                </a:solidFill>
              </a:rPr>
              <a:t>Slow push-in. Expense icons appear one at a time. Soft notification sound.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SCENE 2 •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QMS is here to assist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Storyboard frame and production direction</a:t>
            </a:r>
            <a:endParaRPr lang="en-US" sz="1400" dirty="0"/>
          </a:p>
        </p:txBody>
      </p:sp>
      <p:pic>
        <p:nvPicPr>
          <p:cNvPr id="5" name="Image 0" descr="/mnt/data/26c6e106e2.jpeg"/>
          <p:cNvPicPr>
            <a:picLocks noChangeAspect="1"/>
          </p:cNvPicPr>
          <p:nvPr/>
        </p:nvPicPr>
        <p:blipFill>
          <a:blip r:embed="rId3"/>
          <a:srcRect t="7760" b="7760"/>
          <a:stretch/>
        </p:blipFill>
        <p:spPr>
          <a:xfrm>
            <a:off x="5897880" y="658368"/>
            <a:ext cx="5715000" cy="3218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3968496"/>
            <a:ext cx="5715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E5E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" y="24231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VOICEOVER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706624"/>
            <a:ext cx="4892040" cy="9875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238"/>
                </a:solidFill>
              </a:rPr>
              <a:t>QMS has a new loan pricing structure designed to keep the process quick, simple and transparent.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1792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A6A6"/>
                </a:solidFill>
              </a:rPr>
              <a:t>ON-SCREEN TEXT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7920" y="4553712"/>
            <a:ext cx="2148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NEW PRICING STRUCTURE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Quick • Simple • Transparent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4108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6B5E"/>
                </a:solidFill>
              </a:rPr>
              <a:t>ANIMATION / SFX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641080" y="4553712"/>
            <a:ext cx="254203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8"/>
                </a:solidFill>
              </a:rPr>
              <a:t>Bright colour wipe. Three value words pop in with light chimes.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SCENE 3 • 9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Step 1: Contact us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Storyboard frame and production direction</a:t>
            </a:r>
            <a:endParaRPr lang="en-US" sz="1400" dirty="0"/>
          </a:p>
        </p:txBody>
      </p:sp>
      <p:pic>
        <p:nvPicPr>
          <p:cNvPr id="5" name="Image 0" descr="/mnt/data/330f4e1ee4.jpeg"/>
          <p:cNvPicPr>
            <a:picLocks noChangeAspect="1"/>
          </p:cNvPicPr>
          <p:nvPr/>
        </p:nvPicPr>
        <p:blipFill>
          <a:blip r:embed="rId3"/>
          <a:srcRect t="7760" b="7760"/>
          <a:stretch/>
        </p:blipFill>
        <p:spPr>
          <a:xfrm>
            <a:off x="5897880" y="658368"/>
            <a:ext cx="5715000" cy="3218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3968496"/>
            <a:ext cx="5715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E5E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" y="24231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VOICEOVER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706624"/>
            <a:ext cx="4892040" cy="9875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238"/>
                </a:solidFill>
              </a:rPr>
              <a:t>Call QMS and speak to your nearest QMS Loan Agent, who will assist with your enquiry and application.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1792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A6A6"/>
                </a:solidFill>
              </a:rPr>
              <a:t>ON-SCREEN TEXT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7920" y="4553712"/>
            <a:ext cx="2148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CALL 011 758 5700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4108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6B5E"/>
                </a:solidFill>
              </a:rPr>
              <a:t>ANIMATION / SFX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641080" y="4553712"/>
            <a:ext cx="254203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8"/>
                </a:solidFill>
              </a:rPr>
              <a:t>Phone rings once. Split-screen slides in. Number remains large and steady.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SCENE 4 • 10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Step 2: Get documents ready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Storyboard frame and production direction</a:t>
            </a:r>
            <a:endParaRPr lang="en-US" sz="1400" dirty="0"/>
          </a:p>
        </p:txBody>
      </p:sp>
      <p:pic>
        <p:nvPicPr>
          <p:cNvPr id="5" name="Image 0" descr="/mnt/data/454ceb44bc.jpeg"/>
          <p:cNvPicPr>
            <a:picLocks noChangeAspect="1"/>
          </p:cNvPicPr>
          <p:nvPr/>
        </p:nvPicPr>
        <p:blipFill>
          <a:blip r:embed="rId3"/>
          <a:srcRect t="7760" b="7760"/>
          <a:stretch/>
        </p:blipFill>
        <p:spPr>
          <a:xfrm>
            <a:off x="5897880" y="658368"/>
            <a:ext cx="5715000" cy="3218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3968496"/>
            <a:ext cx="5715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E5E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" y="24231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VOICEOVER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706624"/>
            <a:ext cx="4892040" cy="9875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238"/>
                </a:solidFill>
              </a:rPr>
              <a:t>You will need your South African ID, latest payslip and your most recent three months of bank statements.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1792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A6A6"/>
                </a:solidFill>
              </a:rPr>
              <a:t>ON-SCREEN TEXT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7920" y="4553712"/>
            <a:ext cx="2148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ID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LATEST PAYSLIP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3 MONTHS’ BANK STATEMENTS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4108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6B5E"/>
                </a:solidFill>
              </a:rPr>
              <a:t>ANIMATION / SFX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641080" y="4553712"/>
            <a:ext cx="254203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8"/>
                </a:solidFill>
              </a:rPr>
              <a:t>Documents slide into a folder. A green tick lands on each item.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SCENE 5 •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Step 3: Apply in minutes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Storyboard frame and production direction</a:t>
            </a:r>
            <a:endParaRPr lang="en-US" sz="1400" dirty="0"/>
          </a:p>
        </p:txBody>
      </p:sp>
      <p:pic>
        <p:nvPicPr>
          <p:cNvPr id="5" name="Image 0" descr="/mnt/data/b8b67d9e55.jpeg"/>
          <p:cNvPicPr>
            <a:picLocks noChangeAspect="1"/>
          </p:cNvPicPr>
          <p:nvPr/>
        </p:nvPicPr>
        <p:blipFill>
          <a:blip r:embed="rId3"/>
          <a:srcRect t="7760" b="7760"/>
          <a:stretch/>
        </p:blipFill>
        <p:spPr>
          <a:xfrm>
            <a:off x="5897880" y="658368"/>
            <a:ext cx="5715000" cy="3218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3968496"/>
            <a:ext cx="5715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E5E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" y="24231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VOICEOVER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706624"/>
            <a:ext cx="4892040" cy="9875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238"/>
                </a:solidFill>
              </a:rPr>
              <a:t>Our team will help with your application and conduct an affordability assessment. Approval depends on the applicable lending criteria and complete documentation.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1792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A6A6"/>
                </a:solidFill>
              </a:rPr>
              <a:t>ON-SCREEN TEXT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7920" y="4553712"/>
            <a:ext cx="2148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APPLICATION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+ AFFORDABILITY ASSESSMENT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4108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6B5E"/>
                </a:solidFill>
              </a:rPr>
              <a:t>ANIMATION / SFX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641080" y="4553712"/>
            <a:ext cx="254203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8"/>
                </a:solidFill>
              </a:rPr>
              <a:t>Tablet form fills in. Clock makes one quick sweep. Balanced-scale icon settles.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SCENE 6 • 13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Know before you decide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Storyboard frame and production direction</a:t>
            </a:r>
            <a:endParaRPr lang="en-US" sz="1400" dirty="0"/>
          </a:p>
        </p:txBody>
      </p:sp>
      <p:pic>
        <p:nvPicPr>
          <p:cNvPr id="5" name="Image 0" descr="/mnt/data/c49a5373a4.jpeg"/>
          <p:cNvPicPr>
            <a:picLocks noChangeAspect="1"/>
          </p:cNvPicPr>
          <p:nvPr/>
        </p:nvPicPr>
        <p:blipFill>
          <a:blip r:embed="rId3"/>
          <a:srcRect t="7760" b="7760"/>
          <a:stretch/>
        </p:blipFill>
        <p:spPr>
          <a:xfrm>
            <a:off x="5897880" y="658368"/>
            <a:ext cx="5715000" cy="3218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3968496"/>
            <a:ext cx="5715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E5E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" y="24231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VOICEOVER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706624"/>
            <a:ext cx="4892040" cy="9875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238"/>
                </a:solidFill>
              </a:rPr>
              <a:t>Before you accept, a telephone quotation will clearly explain the interest, fees, terms, total amount repayable and monthly instalment.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1792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A6A6"/>
                </a:solidFill>
              </a:rPr>
              <a:t>ON-SCREEN TEXT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7920" y="4553712"/>
            <a:ext cx="2148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INTEREST • FEES • TERMS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TOTAL REPAYMENT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MONTHLY INSTALMENT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4108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6B5E"/>
                </a:solidFill>
              </a:rPr>
              <a:t>ANIMATION / SFX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641080" y="4553712"/>
            <a:ext cx="254203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8"/>
                </a:solidFill>
              </a:rPr>
              <a:t>Clear panels reveal one by one. Pause briefly on each cost item.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SCENE 7 • 9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Step 4: Approval and payout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Storyboard frame and production direction</a:t>
            </a:r>
            <a:endParaRPr lang="en-US" sz="1400" dirty="0"/>
          </a:p>
        </p:txBody>
      </p:sp>
      <p:pic>
        <p:nvPicPr>
          <p:cNvPr id="5" name="Image 0" descr="/mnt/data/dee5e47b72.jpeg"/>
          <p:cNvPicPr>
            <a:picLocks noChangeAspect="1"/>
          </p:cNvPicPr>
          <p:nvPr/>
        </p:nvPicPr>
        <p:blipFill>
          <a:blip r:embed="rId3"/>
          <a:srcRect t="7760" b="7760"/>
          <a:stretch/>
        </p:blipFill>
        <p:spPr>
          <a:xfrm>
            <a:off x="5897880" y="658368"/>
            <a:ext cx="5715000" cy="3218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3968496"/>
            <a:ext cx="5715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E5E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" y="24231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VOICEOVER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706624"/>
            <a:ext cx="4892040" cy="9875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238"/>
                </a:solidFill>
              </a:rPr>
              <a:t>If the loan is approved and you accept the quotation, the funds will be paid securely to you.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1792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A6A6"/>
                </a:solidFill>
              </a:rPr>
              <a:t>ON-SCREEN TEXT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7920" y="4553712"/>
            <a:ext cx="2148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APPROVED &amp; ACCEPTED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SECURE PAYOUT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4108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6B5E"/>
                </a:solidFill>
              </a:rPr>
              <a:t>ANIMATION / SFX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641080" y="4553712"/>
            <a:ext cx="254203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8"/>
                </a:solidFill>
              </a:rPr>
              <a:t>Shield locks into place. Check mark appears. Phone receives a subtle notification.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SCENE 8 • 9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Here when you need us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Storyboard frame and production direction</a:t>
            </a:r>
            <a:endParaRPr lang="en-US" sz="1400" dirty="0"/>
          </a:p>
        </p:txBody>
      </p:sp>
      <p:pic>
        <p:nvPicPr>
          <p:cNvPr id="5" name="Image 0" descr="/mnt/data/f5825144fe.jpeg"/>
          <p:cNvPicPr>
            <a:picLocks noChangeAspect="1"/>
          </p:cNvPicPr>
          <p:nvPr/>
        </p:nvPicPr>
        <p:blipFill>
          <a:blip r:embed="rId3"/>
          <a:srcRect t="7760" b="7760"/>
          <a:stretch/>
        </p:blipFill>
        <p:spPr>
          <a:xfrm>
            <a:off x="5897880" y="658368"/>
            <a:ext cx="5715000" cy="321868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97880" y="3968496"/>
            <a:ext cx="5715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5E5E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66928" y="242316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VOICEOVER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6928" y="2706624"/>
            <a:ext cx="4892040" cy="9875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238"/>
                </a:solidFill>
              </a:rPr>
              <a:t>QMS. Here when you need us. Speak to your nearest QMS Loan Agent today and find out more about the new pricing structure.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1792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0A6A6"/>
                </a:solidFill>
              </a:rPr>
              <a:t>ON-SCREEN TEXT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217920" y="4553712"/>
            <a:ext cx="21488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QMS — HERE WHEN YOU NEED US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73B57"/>
                </a:solidFill>
              </a:rPr>
              <a:t>011 758 5700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41080" y="426110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6B5E"/>
                </a:solidFill>
              </a:rPr>
              <a:t>ANIMATION / SFX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641080" y="4553712"/>
            <a:ext cx="2542032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238"/>
                </a:solidFill>
              </a:rPr>
              <a:t>Workers enter from both sides. Logo and phone number settle centre. Music resolves.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6583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A6A6"/>
                </a:solidFill>
              </a:rPr>
              <a:t>FINAL FRAME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941832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B57"/>
                </a:solidFill>
              </a:rPr>
              <a:t>Clear call to action and responsible disclosure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66928" y="1700784"/>
            <a:ext cx="4983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83"/>
                </a:solidFill>
              </a:rPr>
              <a:t>Hold long enough for comfortable reading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6720840" cy="2240280"/>
          </a:xfrm>
          <a:prstGeom prst="roundRect">
            <a:avLst>
              <a:gd name="adj" fmla="val 3265"/>
            </a:avLst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560320"/>
            <a:ext cx="6080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</a:rPr>
              <a:t>QMS — HERE WHEN YOU NEED US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60120" y="3246120"/>
            <a:ext cx="6080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4C542"/>
                </a:solidFill>
              </a:rPr>
              <a:t>011 758 5700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7726680" y="2249424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26B5E"/>
                </a:solidFill>
              </a:rPr>
              <a:t>LEGAL DISCLOSURE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726680" y="2606040"/>
            <a:ext cx="370332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3238"/>
                </a:solidFill>
              </a:rPr>
              <a:t>All loan applications are subject to an affordability assessment and QMS’s applicable lending criteria. A loan is not guaranteed. All applicable terms, interest and fees will be disclosed before acceptance.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726680" y="4572000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B83"/>
                </a:solidFill>
              </a:rPr>
              <a:t>Production note: retain this disclosure on screen for at least 5 seconds and include it in the caption or post copy.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76888" y="6510528"/>
            <a:ext cx="201168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B7B83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52F2980-A8CC-4764-93E5-54B22E341228}">
  <we:reference id="WA200010725" version="1.0.0.1" store="en-us" storeType="omex"/>
  <we:alternateReferences>
    <we:reference id="WA200010725" version="1.0.0.1" store="en-us" storeType="omex"/>
  </we:alternateReferences>
  <we:properties>
    <we:property name="claude.fileId" value="&quot;71dcf423-1fcb-400a-aef2-408c693c08a1&quot;"/>
  </we:properties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0" runtimeId="Taskpane.Url"/>
    </a:ext>
  </we:extLst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QMS Consulting (Pty)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QMS New Pricing Structure - Animated Storyboard</dc:title>
  <dc:subject>QMS animated storyboard</dc:subject>
  <dc:creator>Chanelle Prince Smith</dc:creator>
  <cp:lastModifiedBy>Chanelle Prince Smith</cp:lastModifiedBy>
  <cp:revision>3</cp:revision>
  <dcterms:created xsi:type="dcterms:W3CDTF">2026-09-03T06:07:57Z</dcterms:created>
  <dcterms:modified xsi:type="dcterms:W3CDTF">2026-09-03T09:17:49Z</dcterms:modified>
</cp:coreProperties>
</file>